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9" r:id="rId4"/>
    <p:sldId id="290" r:id="rId5"/>
    <p:sldId id="291" r:id="rId6"/>
    <p:sldId id="288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7" r:id="rId18"/>
    <p:sldId id="26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Prometni položaj i prirodna osnova država Jugoistočne Europe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CD97745-832D-4EE1-A520-BEA8D7B2789B}"/>
              </a:ext>
            </a:extLst>
          </p:cNvPr>
          <p:cNvSpPr txBox="1"/>
          <p:nvPr/>
        </p:nvSpPr>
        <p:spPr>
          <a:xfrm>
            <a:off x="239697" y="1447060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JUGOISTOČNA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01816D82-4DCC-4B71-8243-704D0241A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347443"/>
              </p:ext>
            </p:extLst>
          </p:nvPr>
        </p:nvGraphicFramePr>
        <p:xfrm>
          <a:off x="861134" y="3074988"/>
          <a:ext cx="10492663" cy="22189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482265">
                  <a:extLst>
                    <a:ext uri="{9D8B030D-6E8A-4147-A177-3AD203B41FA5}">
                      <a16:colId xmlns:a16="http://schemas.microsoft.com/office/drawing/2014/main" val="420336440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3684417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82654387"/>
                    </a:ext>
                  </a:extLst>
                </a:gridCol>
              </a:tblGrid>
              <a:tr h="831187"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Reljefni oblik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Nizine (Vlaška, </a:t>
                      </a:r>
                      <a:r>
                        <a:rPr lang="hr-HR" b="0" dirty="0" err="1">
                          <a:solidFill>
                            <a:schemeClr val="tx1"/>
                          </a:solidFill>
                        </a:rPr>
                        <a:t>Trakijska</a:t>
                      </a:r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, Panonska nizina)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Visoravni i brežuljci (Moravska, Transilvanska i Dobrudža)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741995"/>
                  </a:ext>
                </a:extLst>
              </a:tr>
              <a:tr h="1387738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Gospodarsko značenje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17217"/>
                  </a:ext>
                </a:extLst>
              </a:tr>
            </a:tbl>
          </a:graphicData>
        </a:graphic>
      </p:graphicFrame>
      <p:sp>
        <p:nvSpPr>
          <p:cNvPr id="3" name="Naslov 2">
            <a:extLst>
              <a:ext uri="{FF2B5EF4-FFF2-40B4-BE49-F238E27FC236}">
                <a16:creationId xmlns:a16="http://schemas.microsoft.com/office/drawing/2014/main" id="{0847A25E-01E2-4740-859A-3ECD0F2A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Dopunite tablicu nakon što pročitate tekst u udžbeniku na str.144-145. </a:t>
            </a:r>
          </a:p>
        </p:txBody>
      </p:sp>
    </p:spTree>
    <p:extLst>
      <p:ext uri="{BB962C8B-B14F-4D97-AF65-F5344CB8AC3E}">
        <p14:creationId xmlns:p14="http://schemas.microsoft.com/office/powerpoint/2010/main" val="64934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stablo, trava, na otvorenom, nebo&#10;&#10;Opis je automatski generiran">
            <a:extLst>
              <a:ext uri="{FF2B5EF4-FFF2-40B4-BE49-F238E27FC236}">
                <a16:creationId xmlns:a16="http://schemas.microsoft.com/office/drawing/2014/main" id="{729A9B47-217B-42FA-B592-AAF0A935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40" y="486633"/>
            <a:ext cx="3242060" cy="3514855"/>
          </a:xfrm>
          <a:prstGeom prst="rect">
            <a:avLst/>
          </a:prstGeom>
        </p:spPr>
      </p:pic>
      <p:pic>
        <p:nvPicPr>
          <p:cNvPr id="5" name="Rezervirano mjesto sadržaja 4" descr="Slika na kojoj se prikazuje tekst, priroda, planina&#10;&#10;Opis je automatski generiran">
            <a:extLst>
              <a:ext uri="{FF2B5EF4-FFF2-40B4-BE49-F238E27FC236}">
                <a16:creationId xmlns:a16="http://schemas.microsoft.com/office/drawing/2014/main" id="{4FA028EC-5B5A-4F4E-91D4-AABF5517B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6285" y="379823"/>
            <a:ext cx="6832775" cy="3125993"/>
          </a:xfrm>
          <a:prstGeom prst="rect">
            <a:avLst/>
          </a:prstGeom>
        </p:spPr>
      </p:pic>
      <p:pic>
        <p:nvPicPr>
          <p:cNvPr id="7" name="Slika 6" descr="Slika na kojoj se prikazuje tekst, planina, priroda, gorje&#10;&#10;Opis je automatski generiran">
            <a:extLst>
              <a:ext uri="{FF2B5EF4-FFF2-40B4-BE49-F238E27FC236}">
                <a16:creationId xmlns:a16="http://schemas.microsoft.com/office/drawing/2014/main" id="{763FBF2D-07B6-411A-801D-E6E571B86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544" y="3735536"/>
            <a:ext cx="7671724" cy="27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12DD2CF-435E-46E7-9FD3-37915E25D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utjecaj reljefa, nadmorska visina, udaljenost od ekvatora i zračna strujanja</a:t>
            </a:r>
          </a:p>
          <a:p>
            <a:r>
              <a:rPr lang="hr-HR" sz="2400" dirty="0"/>
              <a:t>umjereno topla vlažna klima</a:t>
            </a:r>
          </a:p>
          <a:p>
            <a:r>
              <a:rPr lang="hr-HR" sz="2400" dirty="0"/>
              <a:t>vlažna snježno-šumska klima</a:t>
            </a:r>
          </a:p>
          <a:p>
            <a:r>
              <a:rPr lang="hr-HR" sz="2400" dirty="0"/>
              <a:t>1/3 JI Europe pod šumom</a:t>
            </a:r>
          </a:p>
          <a:p>
            <a:r>
              <a:rPr lang="hr-HR" sz="2400" dirty="0"/>
              <a:t>travnata područja su pretvorena u obradive površine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ABC5DC6-A2B7-44E5-AE9B-E422B788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Klima i biljni pokrov</a:t>
            </a:r>
          </a:p>
        </p:txBody>
      </p:sp>
    </p:spTree>
    <p:extLst>
      <p:ext uri="{BB962C8B-B14F-4D97-AF65-F5344CB8AC3E}">
        <p14:creationId xmlns:p14="http://schemas.microsoft.com/office/powerpoint/2010/main" val="290096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5411D7C-A5FD-47A3-B5F3-89934F9C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gusta riječna mreža</a:t>
            </a:r>
          </a:p>
          <a:p>
            <a:r>
              <a:rPr lang="hr-HR" sz="2400" dirty="0"/>
              <a:t>Dunav – dio plovnog puta – hidroelektrane</a:t>
            </a:r>
          </a:p>
          <a:p>
            <a:r>
              <a:rPr lang="hr-HR" sz="2400" dirty="0"/>
              <a:t>Velika Morava, Vardar, Marica, Struma, Sava i Tisa – glavne prometnice</a:t>
            </a:r>
          </a:p>
          <a:p>
            <a:r>
              <a:rPr lang="hr-HR" sz="2400" dirty="0"/>
              <a:t>Bosna i Neretva – spajaju istočni dio Srednje Europe s obalom Jadranskoga mora</a:t>
            </a:r>
          </a:p>
          <a:p>
            <a:r>
              <a:rPr lang="hr-HR" sz="2400" dirty="0"/>
              <a:t>doline rijeka i nizine su središta naseljenosti i gospodarskih djelatnosti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0FA4FFE-8B27-411A-B3CE-338E56CB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Rijeke, jezera i mora</a:t>
            </a:r>
          </a:p>
        </p:txBody>
      </p:sp>
    </p:spTree>
    <p:extLst>
      <p:ext uri="{BB962C8B-B14F-4D97-AF65-F5344CB8AC3E}">
        <p14:creationId xmlns:p14="http://schemas.microsoft.com/office/powerpoint/2010/main" val="268383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FA5EE53-6C49-4CC1-952D-7E93A2B8D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039" y="159726"/>
            <a:ext cx="6572254" cy="6538548"/>
          </a:xfrm>
        </p:spPr>
      </p:pic>
      <p:pic>
        <p:nvPicPr>
          <p:cNvPr id="6" name="Picture 2" descr="C:\Users\Svjetlana\Documents\školska knjiga\ppt predlosci i slike\slike2\PPT\sh1058345.jpg">
            <a:extLst>
              <a:ext uri="{FF2B5EF4-FFF2-40B4-BE49-F238E27FC236}">
                <a16:creationId xmlns:a16="http://schemas.microsoft.com/office/drawing/2014/main" id="{D6FE1901-1C98-4ED4-8513-F3689999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" y="1340410"/>
            <a:ext cx="4198247" cy="28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E9619E4-DC5E-41A2-8FCD-B014BA9D73E8}"/>
              </a:ext>
            </a:extLst>
          </p:cNvPr>
          <p:cNvSpPr txBox="1"/>
          <p:nvPr/>
        </p:nvSpPr>
        <p:spPr>
          <a:xfrm>
            <a:off x="825190" y="4415883"/>
            <a:ext cx="4382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Beograd – grad na Dunavu. </a:t>
            </a:r>
          </a:p>
          <a:p>
            <a:endParaRPr lang="hr-HR" sz="2000" dirty="0"/>
          </a:p>
          <a:p>
            <a:r>
              <a:rPr lang="hr-HR" sz="2000" i="1" dirty="0"/>
              <a:t>Pomoću geografske karte, pronađite sve glavne gradove država Europe na Dunavu.</a:t>
            </a:r>
          </a:p>
        </p:txBody>
      </p:sp>
    </p:spTree>
    <p:extLst>
      <p:ext uri="{BB962C8B-B14F-4D97-AF65-F5344CB8AC3E}">
        <p14:creationId xmlns:p14="http://schemas.microsoft.com/office/powerpoint/2010/main" val="35536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58DF05F-407A-4A39-9CF2-9BE4221E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498"/>
            <a:ext cx="10515600" cy="4573298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jezera – tektonska i ledenjačka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400" i="1" dirty="0"/>
              <a:t>Pronađite na geografskoj karti najveća jezera JI Europe. Zapišite ih u bilježnicu. </a:t>
            </a:r>
          </a:p>
          <a:p>
            <a:pPr marL="0" indent="0">
              <a:buNone/>
            </a:pPr>
            <a:endParaRPr lang="hr-HR" sz="2400" i="1" dirty="0"/>
          </a:p>
          <a:p>
            <a:r>
              <a:rPr lang="hr-HR" sz="2400" dirty="0"/>
              <a:t>Skadarsko, </a:t>
            </a:r>
            <a:r>
              <a:rPr lang="hr-HR" sz="2400" dirty="0" err="1"/>
              <a:t>Prespansko</a:t>
            </a:r>
            <a:r>
              <a:rPr lang="hr-HR" sz="2400" dirty="0"/>
              <a:t>, Ohridsko, </a:t>
            </a:r>
            <a:r>
              <a:rPr lang="hr-HR" sz="2400" dirty="0" err="1"/>
              <a:t>Dojransko</a:t>
            </a:r>
            <a:r>
              <a:rPr lang="hr-HR" sz="2400" dirty="0"/>
              <a:t> jezero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Koje djelatnosti se razvijaju na jezerima?</a:t>
            </a:r>
          </a:p>
          <a:p>
            <a:pPr marL="0" indent="0">
              <a:buNone/>
            </a:pPr>
            <a:endParaRPr lang="hr-HR" sz="2400" i="1" dirty="0"/>
          </a:p>
          <a:p>
            <a:r>
              <a:rPr lang="hr-HR" sz="2400" dirty="0"/>
              <a:t>Turizam, rekreacija, ribarstvo, zaštićena priroda.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mora – Crno more, Jadransko more</a:t>
            </a:r>
          </a:p>
        </p:txBody>
      </p:sp>
    </p:spTree>
    <p:extLst>
      <p:ext uri="{BB962C8B-B14F-4D97-AF65-F5344CB8AC3E}">
        <p14:creationId xmlns:p14="http://schemas.microsoft.com/office/powerpoint/2010/main" val="12068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D777141-D8B3-4364-9C93-50628155E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140" y="189768"/>
            <a:ext cx="7188313" cy="6077217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8DFAD7E-459D-423D-AEE7-311F11CE626D}"/>
              </a:ext>
            </a:extLst>
          </p:cNvPr>
          <p:cNvSpPr txBox="1"/>
          <p:nvPr/>
        </p:nvSpPr>
        <p:spPr>
          <a:xfrm>
            <a:off x="646771" y="1839951"/>
            <a:ext cx="32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Pročitajte tekstove o Ohridskom jezeru i planini Durmitor.</a:t>
            </a:r>
          </a:p>
          <a:p>
            <a:r>
              <a:rPr lang="hr-HR" sz="2000" i="1" dirty="0"/>
              <a:t>U bilježnicu zapišite po 3 pitanja za svaki od ova dva teksta. Na pitanja treba odgovoriti kolega/kolegica u klupi. </a:t>
            </a:r>
          </a:p>
          <a:p>
            <a:endParaRPr lang="hr-HR" sz="2000" i="1" dirty="0"/>
          </a:p>
          <a:p>
            <a:r>
              <a:rPr lang="hr-HR" sz="2000" i="1" dirty="0"/>
              <a:t>Što vam je bilo najzanimljivije? Što ste novo naučili? Koju od lokacija bi radije posjetili? Zašto?</a:t>
            </a:r>
          </a:p>
        </p:txBody>
      </p:sp>
    </p:spTree>
    <p:extLst>
      <p:ext uri="{BB962C8B-B14F-4D97-AF65-F5344CB8AC3E}">
        <p14:creationId xmlns:p14="http://schemas.microsoft.com/office/powerpoint/2010/main" val="337298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 108-112.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41352"/>
              </p:ext>
            </p:extLst>
          </p:nvPr>
        </p:nvGraphicFramePr>
        <p:xfrm>
          <a:off x="4838330" y="2235862"/>
          <a:ext cx="7119890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624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347436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1100216">
                <a:tc>
                  <a:txBody>
                    <a:bodyPr/>
                    <a:lstStyle/>
                    <a:p>
                      <a:r>
                        <a:rPr lang="hr-HR" sz="1400" b="0" i="0" u="none" strike="noStrike" kern="1200" baseline="0" dirty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Opisati važnost prometnoga položaja regije s pomoću geografske karte i tematskih karata.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302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Izdvojiti prirodno-geografske cjeline država JI Europe te ih pokazati na geografskoj karti.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1302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Navesti najvažnije rijeke, jezera  i mora JI Europe te opisati njihovo gospodarsko značenje.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94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4FCFFDA-09AB-4CC3-BA5E-C76EFBE3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Učenik će </a:t>
            </a:r>
            <a:r>
              <a:rPr lang="hr-HR" sz="2000" b="0" i="0" u="none" strike="noStrike" baseline="0" dirty="0">
                <a:solidFill>
                  <a:srgbClr val="231F20"/>
                </a:solidFill>
                <a:latin typeface="+mj-lt"/>
              </a:rPr>
              <a:t>opisati važnost prometnoga položaja regije s pomoću geografske karte i tematskih karata. </a:t>
            </a:r>
          </a:p>
          <a:p>
            <a:pPr algn="l"/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Učenik će </a:t>
            </a:r>
            <a:r>
              <a:rPr lang="hr-HR" sz="2000" dirty="0">
                <a:solidFill>
                  <a:srgbClr val="231F20"/>
                </a:solidFill>
                <a:latin typeface="+mj-lt"/>
              </a:rPr>
              <a:t>izdvojiti prirodno-geografske cjeline država JI Europe te ih pokazati na geografskoj karti.</a:t>
            </a:r>
          </a:p>
          <a:p>
            <a:pPr algn="l"/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Učenik će </a:t>
            </a:r>
            <a:r>
              <a:rPr lang="hr-HR" sz="2000" dirty="0">
                <a:solidFill>
                  <a:srgbClr val="231F20"/>
                </a:solidFill>
                <a:latin typeface="+mj-lt"/>
              </a:rPr>
              <a:t>n</a:t>
            </a:r>
            <a:r>
              <a:rPr lang="hr-HR" sz="2000" kern="1200" dirty="0">
                <a:solidFill>
                  <a:srgbClr val="231F20"/>
                </a:solidFill>
                <a:latin typeface="+mj-lt"/>
                <a:ea typeface="+mn-ea"/>
                <a:cs typeface="+mn-cs"/>
              </a:rPr>
              <a:t>avesti najvažnije rijeke, jezera  i mora JI Europe te opisati njihovo gospodarsko značenje.</a:t>
            </a:r>
          </a:p>
          <a:p>
            <a:pPr marL="0" indent="0" algn="l">
              <a:buNone/>
            </a:pPr>
            <a:endParaRPr lang="hr-HR" sz="2000" b="0" i="0" u="none" strike="noStrike" baseline="0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EB78156-D65F-47D0-BDA9-D4BBD05B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318909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14162A9-74BC-4F68-BC47-ECEC9CF74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219" y="2276520"/>
            <a:ext cx="3972314" cy="4256935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D4D40AA5-5F57-4B16-8749-15BA44A8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Geografski položaj i prometna važnost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B6D3704-4DF3-4B9A-A239-B83200AAD2AF}"/>
              </a:ext>
            </a:extLst>
          </p:cNvPr>
          <p:cNvSpPr txBox="1"/>
          <p:nvPr/>
        </p:nvSpPr>
        <p:spPr>
          <a:xfrm>
            <a:off x="541867" y="2686756"/>
            <a:ext cx="53735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Između koji europskih regija se smjestila JI Europa?</a:t>
            </a:r>
          </a:p>
          <a:p>
            <a:r>
              <a:rPr lang="hr-HR" sz="2000" i="1" dirty="0"/>
              <a:t>Razmislite u čemu je važnost Dunava?</a:t>
            </a:r>
          </a:p>
          <a:p>
            <a:endParaRPr lang="hr-HR" sz="2000" i="1" dirty="0"/>
          </a:p>
          <a:p>
            <a:endParaRPr lang="hr-HR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cestovni, željeznički, riječni promet, cjevovodni promet</a:t>
            </a:r>
          </a:p>
          <a:p>
            <a:endParaRPr lang="hr-HR" sz="2400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860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23D7D18-C300-4271-BD36-9778F4246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636" y="3025422"/>
            <a:ext cx="4921575" cy="322297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473E48-40BC-4640-B9C1-B646A0EBB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473" y="5391855"/>
            <a:ext cx="2857500" cy="9906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6BD854E-93F7-4FFD-8AFD-9E9E070CF76F}"/>
              </a:ext>
            </a:extLst>
          </p:cNvPr>
          <p:cNvSpPr txBox="1"/>
          <p:nvPr/>
        </p:nvSpPr>
        <p:spPr>
          <a:xfrm>
            <a:off x="727969" y="3025422"/>
            <a:ext cx="2547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plinovod Turski tok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126EC52-1307-4592-898F-BC9A7A19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73" y="0"/>
            <a:ext cx="4229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6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2C9EE02-0E8E-40F6-A91C-7D04842A8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169" y="719091"/>
            <a:ext cx="8422454" cy="5740971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D3467C4-7A6D-4133-AFF5-B48BF398F62D}"/>
              </a:ext>
            </a:extLst>
          </p:cNvPr>
          <p:cNvSpPr txBox="1"/>
          <p:nvPr/>
        </p:nvSpPr>
        <p:spPr>
          <a:xfrm>
            <a:off x="355107" y="1411550"/>
            <a:ext cx="29740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Pročitajte tekst u plavom okviru u udžbeniku str.141. Nakon toga zapišite najvažnije prometne pravce u JI Europi u svoju bilježnicu. Skicirajte kartu JI Europe (kao ova ovdje) te ucrtajte prometne pravce. Koji od navedenih pravaca prolaze kroz Hrvatsku? Koja je uloga Hrvatske u prometnom povezivanju Europe?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111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5212F30-B742-40CA-9339-FEEFD0C57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Pomoću geografske karte odredite položaj regije JI Europe i izdvojite države koje se nalaze u regiji JI Europa.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Rumunjska, Bugarska, Srbija, Crna Gora, Kosovo, Sjeverna Makedonija te Bosna i Hercegovina</a:t>
            </a:r>
          </a:p>
          <a:p>
            <a:pPr marL="0" indent="0">
              <a:buNone/>
            </a:pPr>
            <a:r>
              <a:rPr lang="hr-HR" sz="2400" i="1" dirty="0"/>
              <a:t>Razmislite koje države regije su crnomorske, a koje kontinentske? Koje imaju izlaz na Jadransko more?</a:t>
            </a: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regija JI Europa – najmanja je regija Europe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Regija izuzetno važna u prometnom povezivanju Europe s JZ Azijom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6E47196-CBB8-4BE0-9D16-B0EBEEC1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Države JI Europe</a:t>
            </a:r>
          </a:p>
        </p:txBody>
      </p:sp>
    </p:spTree>
    <p:extLst>
      <p:ext uri="{BB962C8B-B14F-4D97-AF65-F5344CB8AC3E}">
        <p14:creationId xmlns:p14="http://schemas.microsoft.com/office/powerpoint/2010/main" val="8369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69FA409-E09C-4FD6-A673-B7298B2A3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Pročitajte tekstove o državama JI Europe u udžbeniku na str. 142-143. </a:t>
            </a:r>
          </a:p>
          <a:p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Odgovorite na pitanja:</a:t>
            </a:r>
          </a:p>
          <a:p>
            <a:pPr marL="514350" indent="-514350">
              <a:buAutoNum type="arabicPeriod"/>
            </a:pPr>
            <a:r>
              <a:rPr lang="hr-HR" sz="2400" i="1" dirty="0"/>
              <a:t>Kako se zove najmlađa država JI Europe?</a:t>
            </a:r>
          </a:p>
          <a:p>
            <a:pPr marL="514350" indent="-514350">
              <a:buAutoNum type="arabicPeriod"/>
            </a:pPr>
            <a:r>
              <a:rPr lang="hr-HR" sz="2400" i="1" dirty="0"/>
              <a:t>Koje države JI su članice EU?</a:t>
            </a:r>
          </a:p>
          <a:p>
            <a:pPr marL="514350" indent="-514350">
              <a:buAutoNum type="arabicPeriod"/>
            </a:pPr>
            <a:r>
              <a:rPr lang="hr-HR" sz="2400" i="1" dirty="0"/>
              <a:t>Koja je država regije 2019.promijenila ime i zašto?</a:t>
            </a:r>
          </a:p>
          <a:p>
            <a:pPr marL="514350" indent="-514350">
              <a:buAutoNum type="arabicPeriod"/>
            </a:pPr>
            <a:r>
              <a:rPr lang="hr-HR" sz="2400" i="1" dirty="0"/>
              <a:t>Koje države JI Europe graniče sa Hrvatskom?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1D1A0A0-8283-428A-BD54-82AA3BA8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219970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1E0011E-888E-4FFF-85DA-EECA49152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4456" y="1603641"/>
            <a:ext cx="3899014" cy="2200097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60F0B39D-37F7-47A2-A2EC-0432FDB6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9075"/>
            <a:ext cx="10515600" cy="770868"/>
          </a:xfrm>
        </p:spPr>
        <p:txBody>
          <a:bodyPr>
            <a:normAutofit/>
          </a:bodyPr>
          <a:lstStyle/>
          <a:p>
            <a:r>
              <a:rPr lang="hr-HR" sz="2400" dirty="0"/>
              <a:t>Povežite fotografije s imenima država: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CD4B05E-0CE7-42AC-BA35-E7F9BD02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1" y="4538977"/>
            <a:ext cx="3920014" cy="22000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D7D148A-7B22-4311-ADD4-F049BB81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456" y="4154310"/>
            <a:ext cx="3601373" cy="254593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96CABB0-5343-4CD3-B63C-04FD496E3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69" y="2089943"/>
            <a:ext cx="3920015" cy="220009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21A402B-9CE9-4FE2-831A-865EF597E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613" y="0"/>
            <a:ext cx="3727843" cy="2147830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4A332CCD-DFBE-4412-B3C0-36359F8DF7D4}"/>
              </a:ext>
            </a:extLst>
          </p:cNvPr>
          <p:cNvSpPr/>
          <p:nvPr/>
        </p:nvSpPr>
        <p:spPr>
          <a:xfrm>
            <a:off x="5136444" y="2833511"/>
            <a:ext cx="1207912" cy="46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Crna Gora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080DC4AD-0460-4CF7-A171-5349BA8CFAC6}"/>
              </a:ext>
            </a:extLst>
          </p:cNvPr>
          <p:cNvSpPr/>
          <p:nvPr/>
        </p:nvSpPr>
        <p:spPr>
          <a:xfrm>
            <a:off x="4822500" y="3859024"/>
            <a:ext cx="1395420" cy="594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Makedonija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FB566384-BD03-458D-9703-1957BEB9C1A2}"/>
              </a:ext>
            </a:extLst>
          </p:cNvPr>
          <p:cNvSpPr/>
          <p:nvPr/>
        </p:nvSpPr>
        <p:spPr>
          <a:xfrm>
            <a:off x="5371140" y="4927601"/>
            <a:ext cx="1207912" cy="46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Bugarska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D8C59A9E-8244-4192-B1A2-CD3C60D5069F}"/>
              </a:ext>
            </a:extLst>
          </p:cNvPr>
          <p:cNvSpPr/>
          <p:nvPr/>
        </p:nvSpPr>
        <p:spPr>
          <a:xfrm>
            <a:off x="6428022" y="5864919"/>
            <a:ext cx="1207912" cy="46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Rumunjska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800B2B92-6C53-41BF-80AA-B5162CECC9D2}"/>
              </a:ext>
            </a:extLst>
          </p:cNvPr>
          <p:cNvSpPr/>
          <p:nvPr/>
        </p:nvSpPr>
        <p:spPr>
          <a:xfrm>
            <a:off x="6428022" y="2240844"/>
            <a:ext cx="1207912" cy="46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Kosovo</a:t>
            </a:r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F8AA7502-C98D-4592-A0F5-A61D77DAE8C7}"/>
              </a:ext>
            </a:extLst>
          </p:cNvPr>
          <p:cNvCxnSpPr/>
          <p:nvPr/>
        </p:nvCxnSpPr>
        <p:spPr>
          <a:xfrm>
            <a:off x="6922008" y="2953512"/>
            <a:ext cx="1252728" cy="1700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E62A7D84-E235-4F2D-BE9A-0D45CB7A7081}"/>
              </a:ext>
            </a:extLst>
          </p:cNvPr>
          <p:cNvCxnSpPr>
            <a:cxnSpLocks/>
          </p:cNvCxnSpPr>
          <p:nvPr/>
        </p:nvCxnSpPr>
        <p:spPr>
          <a:xfrm flipV="1">
            <a:off x="5548263" y="2270843"/>
            <a:ext cx="191237" cy="686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F027FA65-CA09-4BBD-9729-C2B6212B342B}"/>
              </a:ext>
            </a:extLst>
          </p:cNvPr>
          <p:cNvCxnSpPr>
            <a:cxnSpLocks/>
          </p:cNvCxnSpPr>
          <p:nvPr/>
        </p:nvCxnSpPr>
        <p:spPr>
          <a:xfrm flipH="1" flipV="1">
            <a:off x="4186184" y="3456444"/>
            <a:ext cx="1066924" cy="307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2341C496-CD69-4CB4-A133-946BE0668241}"/>
              </a:ext>
            </a:extLst>
          </p:cNvPr>
          <p:cNvCxnSpPr>
            <a:cxnSpLocks/>
          </p:cNvCxnSpPr>
          <p:nvPr/>
        </p:nvCxnSpPr>
        <p:spPr>
          <a:xfrm flipH="1" flipV="1">
            <a:off x="4253360" y="6172200"/>
            <a:ext cx="2325692" cy="6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id="{0960D004-FCBE-4273-A2EC-33FE1B3579F9}"/>
              </a:ext>
            </a:extLst>
          </p:cNvPr>
          <p:cNvCxnSpPr>
            <a:cxnSpLocks/>
          </p:cNvCxnSpPr>
          <p:nvPr/>
        </p:nvCxnSpPr>
        <p:spPr>
          <a:xfrm flipV="1">
            <a:off x="6646227" y="3189991"/>
            <a:ext cx="1747965" cy="192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4394AFC-17E2-4CD8-9766-F9F15AAB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1487"/>
            <a:ext cx="10515600" cy="3920004"/>
          </a:xfrm>
        </p:spPr>
        <p:txBody>
          <a:bodyPr>
            <a:normAutofit fontScale="70000" lnSpcReduction="20000"/>
          </a:bodyPr>
          <a:lstStyle/>
          <a:p>
            <a:r>
              <a:rPr lang="hr-HR" sz="2400" dirty="0"/>
              <a:t>Dinaridi</a:t>
            </a:r>
          </a:p>
          <a:p>
            <a:r>
              <a:rPr lang="hr-HR" sz="2400" dirty="0" err="1"/>
              <a:t>Šar</a:t>
            </a:r>
            <a:r>
              <a:rPr lang="hr-HR" sz="2400" dirty="0"/>
              <a:t> planina</a:t>
            </a:r>
          </a:p>
          <a:p>
            <a:r>
              <a:rPr lang="hr-HR" sz="2400" dirty="0"/>
              <a:t>Karpati</a:t>
            </a:r>
          </a:p>
          <a:p>
            <a:r>
              <a:rPr lang="hr-HR" sz="2400" dirty="0"/>
              <a:t>Stara planina Balkan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/>
              <a:t>Rodopi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kotline i zavale – Sarajevsko zenička kotlina, Metohijska i Kosovska zavala, Skopska, </a:t>
            </a:r>
            <a:r>
              <a:rPr lang="hr-HR" sz="2400" dirty="0" err="1"/>
              <a:t>Veleška</a:t>
            </a:r>
            <a:r>
              <a:rPr lang="hr-HR" sz="2400" dirty="0"/>
              <a:t>, </a:t>
            </a:r>
            <a:r>
              <a:rPr lang="hr-HR" sz="2400" dirty="0" err="1"/>
              <a:t>Kumanovska</a:t>
            </a:r>
            <a:r>
              <a:rPr lang="hr-HR" sz="2400" dirty="0"/>
              <a:t> kotlina</a:t>
            </a:r>
          </a:p>
          <a:p>
            <a:r>
              <a:rPr lang="hr-HR" sz="2400" dirty="0"/>
              <a:t>nizine – Vlaška nizina, </a:t>
            </a:r>
            <a:r>
              <a:rPr lang="hr-HR" sz="2400" dirty="0" err="1"/>
              <a:t>Trakijska</a:t>
            </a:r>
            <a:r>
              <a:rPr lang="hr-HR" sz="2400" dirty="0"/>
              <a:t> nizina, Panonska nizina</a:t>
            </a:r>
          </a:p>
          <a:p>
            <a:r>
              <a:rPr lang="hr-HR" sz="2400" dirty="0"/>
              <a:t>visoravni – Transilvanija, </a:t>
            </a:r>
            <a:r>
              <a:rPr lang="hr-HR" sz="2400" dirty="0" err="1"/>
              <a:t>Moldavska</a:t>
            </a:r>
            <a:r>
              <a:rPr lang="hr-HR" sz="2400" dirty="0"/>
              <a:t> visoravan</a:t>
            </a:r>
          </a:p>
          <a:p>
            <a:r>
              <a:rPr lang="hr-HR" sz="2400" dirty="0"/>
              <a:t>brežuljci - Dobrudža</a:t>
            </a:r>
          </a:p>
          <a:p>
            <a:pPr marL="0" indent="0">
              <a:buNone/>
            </a:pPr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0874E39-3614-4B88-BC55-F715C173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Reljef JI Europe</a:t>
            </a:r>
          </a:p>
        </p:txBody>
      </p:sp>
      <p:sp>
        <p:nvSpPr>
          <p:cNvPr id="4" name="Desna vitičasta zagrada 3">
            <a:extLst>
              <a:ext uri="{FF2B5EF4-FFF2-40B4-BE49-F238E27FC236}">
                <a16:creationId xmlns:a16="http://schemas.microsoft.com/office/drawing/2014/main" id="{31F233A8-32C1-4A74-AC9F-4668D676732D}"/>
              </a:ext>
            </a:extLst>
          </p:cNvPr>
          <p:cNvSpPr/>
          <p:nvPr/>
        </p:nvSpPr>
        <p:spPr>
          <a:xfrm>
            <a:off x="4533902" y="2479939"/>
            <a:ext cx="391668" cy="14754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08B5228-05E4-49FD-A2A7-A815E08595D2}"/>
              </a:ext>
            </a:extLst>
          </p:cNvPr>
          <p:cNvSpPr txBox="1"/>
          <p:nvPr/>
        </p:nvSpPr>
        <p:spPr>
          <a:xfrm>
            <a:off x="4954526" y="3071491"/>
            <a:ext cx="296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mlade planine</a:t>
            </a:r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1CD9FEB0-EEFF-40C4-BDC2-4CA3AEB04D9A}"/>
              </a:ext>
            </a:extLst>
          </p:cNvPr>
          <p:cNvSpPr/>
          <p:nvPr/>
        </p:nvSpPr>
        <p:spPr>
          <a:xfrm>
            <a:off x="7552183" y="2403721"/>
            <a:ext cx="391668" cy="15516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A4801A3-77AC-4C65-A07A-B9EE100DF414}"/>
              </a:ext>
            </a:extLst>
          </p:cNvPr>
          <p:cNvSpPr txBox="1"/>
          <p:nvPr/>
        </p:nvSpPr>
        <p:spPr>
          <a:xfrm>
            <a:off x="8546596" y="3163824"/>
            <a:ext cx="325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zimski turizam, hidroenergija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88B3423-E690-48A2-B32A-71CBC8A966C8}"/>
              </a:ext>
            </a:extLst>
          </p:cNvPr>
          <p:cNvSpPr txBox="1"/>
          <p:nvPr/>
        </p:nvSpPr>
        <p:spPr>
          <a:xfrm>
            <a:off x="6318504" y="1224450"/>
            <a:ext cx="4901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Navedene reljefne oblike pronađite u atlasu na geografskoj karti te im pridružite države u kojima se nalaze. </a:t>
            </a:r>
          </a:p>
        </p:txBody>
      </p:sp>
    </p:spTree>
    <p:extLst>
      <p:ext uri="{BB962C8B-B14F-4D97-AF65-F5344CB8AC3E}">
        <p14:creationId xmlns:p14="http://schemas.microsoft.com/office/powerpoint/2010/main" val="42571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668</Words>
  <Application>Microsoft Office PowerPoint</Application>
  <PresentationFormat>Široki zaslon</PresentationFormat>
  <Paragraphs>98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Calibri Light</vt:lpstr>
      <vt:lpstr>Arial</vt:lpstr>
      <vt:lpstr>Calibri</vt:lpstr>
      <vt:lpstr>Wingdings</vt:lpstr>
      <vt:lpstr>Office Theme</vt:lpstr>
      <vt:lpstr>Prometni položaj i prirodna osnova država Jugoistočne Europe</vt:lpstr>
      <vt:lpstr>Ishodi</vt:lpstr>
      <vt:lpstr>Geografski položaj i prometna važnost</vt:lpstr>
      <vt:lpstr>PowerPoint prezentacija</vt:lpstr>
      <vt:lpstr>PowerPoint prezentacija</vt:lpstr>
      <vt:lpstr>Države JI Europe</vt:lpstr>
      <vt:lpstr>ZADATAK</vt:lpstr>
      <vt:lpstr>Povežite fotografije s imenima država:</vt:lpstr>
      <vt:lpstr>Reljef JI Europe</vt:lpstr>
      <vt:lpstr>Dopunite tablicu nakon što pročitate tekst u udžbeniku na str.144-145. </vt:lpstr>
      <vt:lpstr>PowerPoint prezentacija</vt:lpstr>
      <vt:lpstr>Klima i biljni pokrov</vt:lpstr>
      <vt:lpstr>Rijeke, jezera i mora</vt:lpstr>
      <vt:lpstr>PowerPoint prezentacija</vt:lpstr>
      <vt:lpstr>PowerPoint prezentacija</vt:lpstr>
      <vt:lpstr>PowerPoint prezentacija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83</cp:revision>
  <dcterms:created xsi:type="dcterms:W3CDTF">2021-01-04T08:54:24Z</dcterms:created>
  <dcterms:modified xsi:type="dcterms:W3CDTF">2021-07-15T14:44:02Z</dcterms:modified>
</cp:coreProperties>
</file>